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5" r:id="rId6"/>
    <p:sldId id="308" r:id="rId7"/>
    <p:sldId id="296" r:id="rId8"/>
    <p:sldId id="302" r:id="rId9"/>
    <p:sldId id="312" r:id="rId10"/>
    <p:sldId id="311" r:id="rId11"/>
    <p:sldId id="301" r:id="rId12"/>
    <p:sldId id="310" r:id="rId13"/>
    <p:sldId id="303" r:id="rId14"/>
    <p:sldId id="305" r:id="rId15"/>
    <p:sldId id="304" r:id="rId16"/>
    <p:sldId id="306" r:id="rId17"/>
    <p:sldId id="298" r:id="rId18"/>
    <p:sldId id="307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D2E-4D69-F4DC-CB13-5BA58C50186C}" v="4" dt="2024-12-05T00:35:30.10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7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2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9B4E-D1B4-A7F1-F067-D0410734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5CB6F-CDBB-D226-8C07-207F039B9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0B1E2-B554-89EC-9372-DC84DCA75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6F6D6-FFB6-CF68-38DC-E8468A7EC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/>
              <a:t>Ryder Paulson &amp; Kevin Li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8A88-61A8-9D74-19F4-29983F14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A1EB52-C183-CBB7-2B4E-D70BFC79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2CBFA3F-0281-A35A-C576-19571FF1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D04DAC-59F4-9A29-E3BA-45A11C3B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49811-8372-3393-421F-7D97D735D6C3}"/>
              </a:ext>
            </a:extLst>
          </p:cNvPr>
          <p:cNvSpPr txBox="1"/>
          <p:nvPr/>
        </p:nvSpPr>
        <p:spPr>
          <a:xfrm>
            <a:off x="446730" y="272372"/>
            <a:ext cx="6100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cap="all" spc="150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Results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9" name="Picture 8" descr="A line of lines with dots&#10;&#10;Description automatically generated with medium confidence">
            <a:extLst>
              <a:ext uri="{FF2B5EF4-FFF2-40B4-BE49-F238E27FC236}">
                <a16:creationId xmlns:a16="http://schemas.microsoft.com/office/drawing/2014/main" id="{B574C251-A7C1-F8BB-1CFE-AA23FF7D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32" t="4888" r="8064" b="5328"/>
          <a:stretch/>
        </p:blipFill>
        <p:spPr>
          <a:xfrm>
            <a:off x="621233" y="1117116"/>
            <a:ext cx="10802950" cy="43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B0F7-EC22-A038-2E3B-B42B7A5FB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2C7A7AE-AC9D-9F07-43F2-F2C2DB40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6556B64-C693-4CBF-E2D8-07E2F11C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3D71B5E-266F-DDED-9CC4-CC42EAD8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A graph showing the price of the stock market&#10;&#10;Description automatically generated">
            <a:extLst>
              <a:ext uri="{FF2B5EF4-FFF2-40B4-BE49-F238E27FC236}">
                <a16:creationId xmlns:a16="http://schemas.microsoft.com/office/drawing/2014/main" id="{B423343A-5C03-3D1F-1C0F-4E9A0232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94" y="1295925"/>
            <a:ext cx="5333422" cy="4000066"/>
          </a:xfrm>
          <a:prstGeom prst="rect">
            <a:avLst/>
          </a:prstGeom>
        </p:spPr>
      </p:pic>
      <p:pic>
        <p:nvPicPr>
          <p:cNvPr id="6" name="Picture 5" descr="A graph showing the price of the stock market&#10;&#10;Description automatically generated">
            <a:extLst>
              <a:ext uri="{FF2B5EF4-FFF2-40B4-BE49-F238E27FC236}">
                <a16:creationId xmlns:a16="http://schemas.microsoft.com/office/drawing/2014/main" id="{6E12E46F-77E3-DDFF-A650-B9413B9C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44" y="1295925"/>
            <a:ext cx="5333421" cy="40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FFBF-ADD0-A89A-EFB1-C17635160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9D83B5F-CB85-8DEA-B4B9-BD6FF407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77ECFF4-E925-5827-4104-D6C59F6F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9970E36-759E-DFE5-1239-F682F0EE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A graph showing the price of a cat&#10;&#10;Description automatically generated">
            <a:extLst>
              <a:ext uri="{FF2B5EF4-FFF2-40B4-BE49-F238E27FC236}">
                <a16:creationId xmlns:a16="http://schemas.microsoft.com/office/drawing/2014/main" id="{268CBDA3-1E6E-8A3D-F345-F19B8CCC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60" y="1144745"/>
            <a:ext cx="5379371" cy="4034528"/>
          </a:xfrm>
          <a:prstGeom prst="rect">
            <a:avLst/>
          </a:prstGeom>
        </p:spPr>
      </p:pic>
      <p:pic>
        <p:nvPicPr>
          <p:cNvPr id="6" name="Picture 5" descr="A graph showing the price of a cat&#10;&#10;Description automatically generated">
            <a:extLst>
              <a:ext uri="{FF2B5EF4-FFF2-40B4-BE49-F238E27FC236}">
                <a16:creationId xmlns:a16="http://schemas.microsoft.com/office/drawing/2014/main" id="{3BD864B9-EAA1-03A9-000F-8384BC96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144745"/>
            <a:ext cx="5379372" cy="40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775A-FC85-8819-306C-843F88C4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2C6D5F-34D7-295B-F1A5-75EF1402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4FAFF40-2302-3978-0A39-B9026ED2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05E5279-84FC-A5E7-8334-E0E27359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graph showing the price of a forecasted period&#10;&#10;Description automatically generated with medium confidence">
            <a:extLst>
              <a:ext uri="{FF2B5EF4-FFF2-40B4-BE49-F238E27FC236}">
                <a16:creationId xmlns:a16="http://schemas.microsoft.com/office/drawing/2014/main" id="{317F546F-DA32-50B0-803F-6741BEBE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49" y="1516437"/>
            <a:ext cx="5528282" cy="4146211"/>
          </a:xfrm>
          <a:prstGeom prst="rect">
            <a:avLst/>
          </a:prstGeom>
        </p:spPr>
      </p:pic>
      <p:pic>
        <p:nvPicPr>
          <p:cNvPr id="7" name="Picture 6" descr="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83E30D5E-A5B1-BE4D-BDA4-3AF865BA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0" y="1516437"/>
            <a:ext cx="5528282" cy="4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913F-3C73-6CA4-3486-6E5733F5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CB2AE-BDB3-AA13-8D90-0DD4B778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Capabilities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9A196-7B25-3215-94A3-C655F2EDDA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Produce a forecast which tracks the trending price of the stock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Short-term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94885-9854-1293-CFA3-C0F505C5D2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Pitfalls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D9E0FC-6D2B-7330-06BD-77FE2C016B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276506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No connection to companies' fundamentals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Specific price values are random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Some simulations deviate wildly from realistic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6E822E1-7D4E-F152-ADD1-8463D73A80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9DB568D-E59D-D2C5-09E7-50A33B64EEA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70ECE3-1D58-46C1-97D7-23E6F9204EC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1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B6BFCB-EF04-B7CB-733A-463334AD04CA}"/>
              </a:ext>
            </a:extLst>
          </p:cNvPr>
          <p:cNvSpPr txBox="1"/>
          <p:nvPr/>
        </p:nvSpPr>
        <p:spPr>
          <a:xfrm>
            <a:off x="6496778" y="1068109"/>
            <a:ext cx="6097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Conclusion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7858B-84CC-0072-F7FC-3A854B5D8A47}"/>
              </a:ext>
            </a:extLst>
          </p:cNvPr>
          <p:cNvSpPr txBox="1"/>
          <p:nvPr/>
        </p:nvSpPr>
        <p:spPr>
          <a:xfrm>
            <a:off x="6397311" y="1729924"/>
            <a:ext cx="51269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is difficult to predict markets</a:t>
            </a:r>
          </a:p>
          <a:p>
            <a:endParaRPr lang="en-US"/>
          </a:p>
          <a:p>
            <a:r>
              <a:rPr lang="en-US" sz="1800"/>
              <a:t>Potential Improvements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Analyze how price changes according to companies’ fiscal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Web-scrape news and forecast based on opinions on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Add a filter to eliminate forecasted values which deviate wildly what is realistic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Real</a:t>
            </a:r>
            <a:r>
              <a:rPr lang="en-US"/>
              <a:t>-time self learning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7879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957E-0269-41D3-324D-E3AA0733A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349008"/>
            <a:ext cx="4179570" cy="536874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68566-1140-BAB9-C1C2-F336CBE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C773C-CD19-75AE-489D-043C25C6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E722-D101-16BB-A530-1C61C460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69363F02-A306-960E-BDC8-11091499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854" y="885882"/>
            <a:ext cx="8038749" cy="52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9F16-A88B-EA3B-FF96-2347277B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563588"/>
            <a:ext cx="3171825" cy="1325563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9ADF-8006-6679-0A09-4DADD3334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1992667"/>
            <a:ext cx="3171825" cy="327420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Create an algorithm to predict the future value of a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Do this via a 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Numeric - based on historical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Import data via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1 year of history available for free from MarketWatch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Plot with MATLAB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22D9-B747-FD3D-2F31-050C0D77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431E0-4622-0955-EF60-67177B3C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4553-A5ED-5A9B-0690-3D6BF9F0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flag on a building&#10;&#10;Description automatically generated">
            <a:extLst>
              <a:ext uri="{FF2B5EF4-FFF2-40B4-BE49-F238E27FC236}">
                <a16:creationId xmlns:a16="http://schemas.microsoft.com/office/drawing/2014/main" id="{90FD76EA-3D58-17AF-5E1F-7B8D5D9C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8" y="1651806"/>
            <a:ext cx="6322423" cy="3554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73DDF-07BD-8AD1-200A-F70F53A94551}"/>
              </a:ext>
            </a:extLst>
          </p:cNvPr>
          <p:cNvSpPr txBox="1"/>
          <p:nvPr/>
        </p:nvSpPr>
        <p:spPr>
          <a:xfrm>
            <a:off x="5083060" y="5266868"/>
            <a:ext cx="1561580" cy="39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(Weiss)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64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7ABF4-2B3D-F701-1722-BA451887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442747"/>
            <a:ext cx="4082142" cy="585788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99F75-D2D2-32BF-FD60-96BCB8D51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Review of Literature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48615-F489-11E3-E248-B49453D7D7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0CDE0-8C8D-88CE-8CFD-A7D64442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DE2774-DE35-F1CA-F7DD-03C962BBC2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/>
              <a:t>Evaluation &amp;</a:t>
            </a:r>
          </a:p>
          <a:p>
            <a:pPr>
              <a:lnSpc>
                <a:spcPct val="70000"/>
              </a:lnSpc>
            </a:pPr>
            <a:r>
              <a:rPr lang="en-US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3B926-7BD7-1465-E050-83ED2C13E1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 review of research for the project. Mainly concerns theory around option pricing which is relevant to stock forecasting.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FE9FF1-60D4-3227-BBC6-49BFF3200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First, we will look at the pre-processing of the algorithm. We will then look at the forecasting equation.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1917B0-21E6-1AA6-505C-C2CE33595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In addition to a live demo, we will look at a selection of forecasts for Apple, TSMC, Caterpillar, and Boeing which highlight different aspects of the algorithm.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568AC3-7249-FAFA-1A1F-66F8F32720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 summary of the pros and cons of the algorithm as well as ways it may be improved.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02D28E-26EC-35BE-9CD9-9D7F5DAC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1565078-82DD-F442-9181-3D02345D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98AB50-6A3D-FB96-8643-6F99778F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4C589F-2506-32A9-B3EA-CF2F069F23C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9115438-F88B-C281-1B02-2DF2AAAB4E2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27EF6B-F0F1-3D64-C0A3-05316A7C15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5633D-4D08-77BD-6E77-B6C3A40E8A2E}"/>
              </a:ext>
            </a:extLst>
          </p:cNvPr>
          <p:cNvSpPr txBox="1"/>
          <p:nvPr/>
        </p:nvSpPr>
        <p:spPr>
          <a:xfrm>
            <a:off x="6988878" y="977367"/>
            <a:ext cx="6104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cap="all" spc="150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  <a:ea typeface="+mj-ea"/>
                <a:cs typeface="+mj-cs"/>
              </a:rPr>
              <a:t>Literature Review</a:t>
            </a:r>
            <a:endParaRPr lang="en-US"/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269F6B-4171-2573-23B5-0D1462BD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62"/>
          <a:stretch/>
        </p:blipFill>
        <p:spPr>
          <a:xfrm rot="16200000">
            <a:off x="3074847" y="4005286"/>
            <a:ext cx="2791969" cy="1789159"/>
          </a:xfrm>
          <a:prstGeom prst="rect">
            <a:avLst/>
          </a:prstGeom>
        </p:spPr>
      </p:pic>
      <p:pic>
        <p:nvPicPr>
          <p:cNvPr id="26" name="Picture 25" descr="A close-up of a document&#10;&#10;Description automatically generated">
            <a:extLst>
              <a:ext uri="{FF2B5EF4-FFF2-40B4-BE49-F238E27FC236}">
                <a16:creationId xmlns:a16="http://schemas.microsoft.com/office/drawing/2014/main" id="{5ADC276F-0199-6ADC-A711-B00DF7BF8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67430"/>
            <a:ext cx="1854793" cy="2624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DB6720-395C-731B-CD73-20AA255C6624}"/>
              </a:ext>
            </a:extLst>
          </p:cNvPr>
          <p:cNvSpPr txBox="1"/>
          <p:nvPr/>
        </p:nvSpPr>
        <p:spPr>
          <a:xfrm>
            <a:off x="6400800" y="1807495"/>
            <a:ext cx="51480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option to buy/sell a stock at a specific price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Make/lose money based on the difference between the option price and the actual price</a:t>
            </a:r>
          </a:p>
          <a:p>
            <a:endParaRPr lang="en-US"/>
          </a:p>
          <a:p>
            <a:r>
              <a:rPr lang="en-US"/>
              <a:t>The radiation of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Too many variables to predict the market (Muller)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Prices are somewhat random, but radiate according to a normal distribution (Muller)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Discovered in the context of finance by Louis </a:t>
            </a:r>
            <a:r>
              <a:rPr lang="en-US" err="1"/>
              <a:t>Bachelier</a:t>
            </a:r>
            <a:r>
              <a:rPr lang="en-US"/>
              <a:t> (Muller)</a:t>
            </a:r>
          </a:p>
        </p:txBody>
      </p:sp>
      <p:pic>
        <p:nvPicPr>
          <p:cNvPr id="30" name="Picture 2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A9EAEE16-5166-5FC1-300F-CAB38D65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20" y="355591"/>
            <a:ext cx="3489747" cy="2648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61736A-E7D6-82EE-FEAA-BB9BE7110D54}"/>
              </a:ext>
            </a:extLst>
          </p:cNvPr>
          <p:cNvSpPr txBox="1"/>
          <p:nvPr/>
        </p:nvSpPr>
        <p:spPr>
          <a:xfrm>
            <a:off x="3496459" y="6295850"/>
            <a:ext cx="1789159" cy="29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(NIST/SEMATECH)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C4FF1-C90D-E4B2-7551-323E6CD75988}"/>
              </a:ext>
            </a:extLst>
          </p:cNvPr>
          <p:cNvSpPr txBox="1"/>
          <p:nvPr/>
        </p:nvSpPr>
        <p:spPr>
          <a:xfrm>
            <a:off x="766355" y="6177822"/>
            <a:ext cx="1515291" cy="29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(</a:t>
            </a:r>
            <a:r>
              <a:rPr lang="en-US" sz="1200" err="1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Bachelier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883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734F-300D-4130-E2FD-A4168112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E7AFF6F-A6F5-62CB-E971-0F39235B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2BC8AA3-6542-2A70-2C5C-3057454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18EE6F-725D-C50C-7CB6-A4815CCC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6D30D-B8C8-7B5B-47D0-28EE9A7A5554}"/>
              </a:ext>
            </a:extLst>
          </p:cNvPr>
          <p:cNvSpPr txBox="1"/>
          <p:nvPr/>
        </p:nvSpPr>
        <p:spPr>
          <a:xfrm>
            <a:off x="838200" y="1024870"/>
            <a:ext cx="5786451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Date</a:t>
            </a:r>
            <a:endParaRPr lang="en-US" sz="1800"/>
          </a:p>
          <a:p>
            <a:pPr marL="742950" lvl="1" indent="-285750">
              <a:buFont typeface="Arial"/>
              <a:buChar char="•"/>
            </a:pPr>
            <a:r>
              <a:rPr lang="en-US"/>
              <a:t>Month, day, year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SharePrice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Date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Price</a:t>
            </a:r>
          </a:p>
          <a:p>
            <a:pPr marL="742950" lvl="1" indent="-285750">
              <a:buFont typeface="Arial"/>
              <a:buChar char="•"/>
            </a:pPr>
            <a:r>
              <a:rPr lang="en-US" err="1"/>
              <a:t>time_t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Company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Ticker (ex. AAPL, GOOGL)</a:t>
            </a:r>
          </a:p>
          <a:p>
            <a:pPr marL="742950" lvl="1" indent="-285750">
              <a:buFont typeface="Arial"/>
              <a:buChar char="•"/>
            </a:pPr>
            <a:r>
              <a:rPr lang="en-US" err="1"/>
              <a:t>SharePrice</a:t>
            </a:r>
            <a:r>
              <a:rPr lang="en-US"/>
              <a:t> representing most recent stock price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Vector&lt;</a:t>
            </a:r>
            <a:r>
              <a:rPr lang="en-US" err="1"/>
              <a:t>SharePrice</a:t>
            </a:r>
            <a:r>
              <a:rPr lang="en-US"/>
              <a:t>&gt; storing price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4CDC-F52B-5CA8-F235-77FFE84AE8F1}"/>
              </a:ext>
            </a:extLst>
          </p:cNvPr>
          <p:cNvSpPr txBox="1"/>
          <p:nvPr/>
        </p:nvSpPr>
        <p:spPr>
          <a:xfrm>
            <a:off x="838200" y="501650"/>
            <a:ext cx="610065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800" cap="all" spc="150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Data </a:t>
            </a:r>
            <a:r>
              <a:rPr lang="en-US" sz="2800" cap="all" spc="150" err="1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Strucutres</a:t>
            </a:r>
            <a:endParaRPr lang="en-US" sz="2800" b="0" i="0" u="none" strike="noStrike" kern="1200" cap="all" spc="15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enorite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384A48-99C0-7F69-97BC-4400E3C5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54" y="4532338"/>
            <a:ext cx="4421943" cy="1565848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8080BFF-B895-D61F-6DEF-1BF0D8FF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21" y="399192"/>
            <a:ext cx="3748165" cy="1256519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A924D76-0B2C-B901-74DA-128592D8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134" y="2224713"/>
            <a:ext cx="3102339" cy="17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734F-300D-4130-E2FD-A4168112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E7AFF6F-A6F5-62CB-E971-0F39235B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2BC8AA3-6542-2A70-2C5C-3057454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18EE6F-725D-C50C-7CB6-A4815CCC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6D30D-B8C8-7B5B-47D0-28EE9A7A5554}"/>
              </a:ext>
            </a:extLst>
          </p:cNvPr>
          <p:cNvSpPr txBox="1"/>
          <p:nvPr/>
        </p:nvSpPr>
        <p:spPr>
          <a:xfrm>
            <a:off x="838200" y="1024870"/>
            <a:ext cx="4968238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Data imported as CSV from </a:t>
            </a:r>
            <a:r>
              <a:rPr lang="en-US" err="1"/>
              <a:t>Marketwatch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fstream</a:t>
            </a:r>
            <a:r>
              <a:rPr lang="en-US"/>
              <a:t> library used for file I/O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SharePrice</a:t>
            </a:r>
            <a:r>
              <a:rPr lang="en-US"/>
              <a:t> object created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Date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Closing value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Vector&lt;</a:t>
            </a:r>
            <a:r>
              <a:rPr lang="en-US" err="1"/>
              <a:t>SharePrice</a:t>
            </a:r>
            <a:r>
              <a:rPr lang="en-US"/>
              <a:t>&gt; stored in Company object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4CDC-F52B-5CA8-F235-77FFE84AE8F1}"/>
              </a:ext>
            </a:extLst>
          </p:cNvPr>
          <p:cNvSpPr txBox="1"/>
          <p:nvPr/>
        </p:nvSpPr>
        <p:spPr>
          <a:xfrm>
            <a:off x="838200" y="501650"/>
            <a:ext cx="610065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800" cap="all" spc="150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Data from MarketWatch</a:t>
            </a:r>
            <a:endParaRPr lang="en-US" sz="2800" b="0" i="0" u="none" strike="noStrike" kern="1200" cap="all" spc="15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enorite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3DA5413-1CA9-9FD1-5358-5D2DF35B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34" y="2641861"/>
            <a:ext cx="3403704" cy="3185722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D99749D-0D41-6D08-0350-D8984F12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11" y="436823"/>
            <a:ext cx="5794011" cy="21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4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734F-300D-4130-E2FD-A4168112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E7AFF6F-A6F5-62CB-E971-0F39235B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2BC8AA3-6542-2A70-2C5C-3057454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118EE6F-725D-C50C-7CB6-A4815CCC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16D30D-B8C8-7B5B-47D0-28EE9A7A5554}"/>
              </a:ext>
            </a:extLst>
          </p:cNvPr>
          <p:cNvSpPr txBox="1"/>
          <p:nvPr/>
        </p:nvSpPr>
        <p:spPr>
          <a:xfrm>
            <a:off x="838200" y="1024870"/>
            <a:ext cx="4306173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n – length of input data</a:t>
            </a:r>
          </a:p>
          <a:p>
            <a:r>
              <a:rPr lang="en-US"/>
              <a:t>m – how many values to be forecasted</a:t>
            </a:r>
          </a:p>
          <a:p>
            <a:endParaRPr lang="en-US"/>
          </a:p>
          <a:p>
            <a:r>
              <a:rPr lang="en-US"/>
              <a:t>Pre-processing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Convert dates to </a:t>
            </a:r>
            <a:r>
              <a:rPr lang="en-US" err="1"/>
              <a:t>ctime</a:t>
            </a:r>
            <a:r>
              <a:rPr lang="en-US"/>
              <a:t> - </a:t>
            </a:r>
            <a:r>
              <a:rPr lang="en-US" i="1"/>
              <a:t>O(n)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Normalize the X axis - </a:t>
            </a:r>
            <a:r>
              <a:rPr lang="en-US" i="1"/>
              <a:t>O(n)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Set the first x value to be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Standard interval – </a:t>
            </a:r>
            <a:r>
              <a:rPr lang="en-US" i="1"/>
              <a:t>O(n)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average difference between two x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Perform linear regression – </a:t>
            </a:r>
            <a:r>
              <a:rPr lang="en-US" i="1"/>
              <a:t>O(n)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Forecast linear values – </a:t>
            </a:r>
            <a:r>
              <a:rPr lang="en-US" i="1"/>
              <a:t>O(m)</a:t>
            </a:r>
            <a:endParaRPr lang="en-US"/>
          </a:p>
          <a:p>
            <a:endParaRPr lang="en-US"/>
          </a:p>
          <a:p>
            <a:pPr algn="ctr"/>
            <a:r>
              <a:rPr lang="en-US"/>
              <a:t>Over time complexity of pre-processing:</a:t>
            </a:r>
          </a:p>
          <a:p>
            <a:pPr algn="ctr"/>
            <a:endParaRPr lang="en-US"/>
          </a:p>
          <a:p>
            <a:pPr algn="ctr"/>
            <a:r>
              <a:rPr lang="en-US" i="1"/>
              <a:t>O(</a:t>
            </a:r>
            <a:r>
              <a:rPr lang="en-US" i="1" err="1"/>
              <a:t>n+m</a:t>
            </a:r>
            <a:r>
              <a:rPr lang="en-US" i="1"/>
              <a:t>)</a:t>
            </a:r>
            <a:endParaRPr lang="en-US"/>
          </a:p>
          <a:p>
            <a:endParaRPr lang="en-US"/>
          </a:p>
        </p:txBody>
      </p:sp>
      <p:pic>
        <p:nvPicPr>
          <p:cNvPr id="3" name="Picture 2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B46B8C8F-6134-E6AB-93FF-49BA95C2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71"/>
          <a:stretch/>
        </p:blipFill>
        <p:spPr>
          <a:xfrm>
            <a:off x="6463620" y="1554793"/>
            <a:ext cx="4620861" cy="3748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54CDC-F52B-5CA8-F235-77FFE84AE8F1}"/>
              </a:ext>
            </a:extLst>
          </p:cNvPr>
          <p:cNvSpPr txBox="1"/>
          <p:nvPr/>
        </p:nvSpPr>
        <p:spPr>
          <a:xfrm>
            <a:off x="838200" y="501650"/>
            <a:ext cx="6100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methodology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1E744-A8BB-740C-324C-99759367F8E7}"/>
              </a:ext>
            </a:extLst>
          </p:cNvPr>
          <p:cNvSpPr txBox="1"/>
          <p:nvPr/>
        </p:nvSpPr>
        <p:spPr>
          <a:xfrm>
            <a:off x="6374673" y="5339069"/>
            <a:ext cx="5094516" cy="39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Tenorite"/>
              </a:rPr>
              <a:t>(“How Can You Calculate Linear Regression?”)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75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7B53182-4C9F-013F-DA29-A276DFAC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4996579-43CF-2EC0-70D2-4B1B9224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 Forecaster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9110375-6C9D-52DA-D68B-1E529A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FDF921-E45C-F773-3697-DF7810BD9750}"/>
              </a:ext>
            </a:extLst>
          </p:cNvPr>
          <p:cNvSpPr txBox="1"/>
          <p:nvPr/>
        </p:nvSpPr>
        <p:spPr>
          <a:xfrm>
            <a:off x="838200" y="889843"/>
            <a:ext cx="3200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Key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Volatility (</a:t>
            </a:r>
            <a:r>
              <a:rPr lang="en-US" sz="1800" i="1"/>
              <a:t>v)</a:t>
            </a:r>
            <a:r>
              <a:rPr lang="en-US" sz="1800"/>
              <a:t> – The average difference between two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Standard deviation </a:t>
            </a:r>
            <a:r>
              <a:rPr lang="en-US" sz="1800" i="1"/>
              <a:t>(</a:t>
            </a:r>
            <a:r>
              <a:rPr lang="el-GR" i="1"/>
              <a:t>σ</a:t>
            </a:r>
            <a:r>
              <a:rPr lang="en-US" i="1"/>
              <a:t>)</a:t>
            </a:r>
            <a:endParaRPr lang="en-US" sz="1800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Deviation </a:t>
            </a:r>
            <a:r>
              <a:rPr lang="en-US" i="1"/>
              <a:t>(d) </a:t>
            </a:r>
            <a:r>
              <a:rPr lang="en-US"/>
              <a:t>– The difference between the previous value and the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Previous price </a:t>
            </a:r>
            <a:r>
              <a:rPr lang="en-US" i="1"/>
              <a:t>(p)</a:t>
            </a:r>
            <a:r>
              <a:rPr lang="en-US"/>
              <a:t> – The previous value. May be a forecasted value or a real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Forecasted price </a:t>
            </a:r>
            <a:r>
              <a:rPr lang="en-US" i="1"/>
              <a:t>(f)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/>
              <a:t>Binomial</a:t>
            </a:r>
            <a:r>
              <a:rPr lang="en-US" sz="1800"/>
              <a:t> is a random value based on a binomial distribution of </a:t>
            </a:r>
            <a:r>
              <a:rPr lang="el-GR" i="1"/>
              <a:t>σ</a:t>
            </a:r>
            <a:r>
              <a:rPr lang="en-US" i="1"/>
              <a:t> </a:t>
            </a:r>
            <a:r>
              <a:rPr lang="en-US"/>
              <a:t>tests with a 50% chance of success</a:t>
            </a:r>
            <a:endParaRPr lang="en-US" sz="18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6D3A87-525D-1B9D-B693-AB5183F29A27}"/>
                  </a:ext>
                </a:extLst>
              </p:cNvPr>
              <p:cNvSpPr txBox="1"/>
              <p:nvPr/>
            </p:nvSpPr>
            <p:spPr>
              <a:xfrm>
                <a:off x="5556201" y="1723511"/>
                <a:ext cx="5318876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𝑏𝑖𝑛𝑜𝑚𝑖𝑎𝑙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,0.5)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6D3A87-525D-1B9D-B693-AB5183F2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01" y="1723511"/>
                <a:ext cx="5318876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26618C4-72E1-8185-72E7-08621167F7EA}"/>
              </a:ext>
            </a:extLst>
          </p:cNvPr>
          <p:cNvSpPr txBox="1"/>
          <p:nvPr/>
        </p:nvSpPr>
        <p:spPr>
          <a:xfrm>
            <a:off x="5736232" y="4017773"/>
            <a:ext cx="4834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Overall time complexity including forecasting:</a:t>
            </a:r>
          </a:p>
          <a:p>
            <a:pPr algn="ctr"/>
            <a:r>
              <a:rPr lang="en-US" sz="1800" i="1"/>
              <a:t>O(</a:t>
            </a:r>
            <a:r>
              <a:rPr lang="en-US" sz="1800" i="1" err="1"/>
              <a:t>n+m</a:t>
            </a:r>
            <a:r>
              <a:rPr lang="en-US" sz="1800" i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97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B0BF1-9E37-FA11-A095-A0E46FC1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BAFFE5D-B5AC-E535-C920-08CB3C77511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C7CE29-4905-49D2-3F7F-E23FA2DD25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3AA0BF-55C7-9CA4-40E0-C9EEEAE499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A3F43E-8C19-9FBC-B676-7A481357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1" y="136525"/>
            <a:ext cx="4769324" cy="35842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FB62D-B1A5-571E-659B-84E60A89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0676"/>
            <a:ext cx="2288910" cy="2573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2D48E6-B3C5-755F-A8D4-54C5F9233C38}"/>
              </a:ext>
            </a:extLst>
          </p:cNvPr>
          <p:cNvSpPr txBox="1"/>
          <p:nvPr/>
        </p:nvSpPr>
        <p:spPr>
          <a:xfrm>
            <a:off x="376645" y="424651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Pseudocode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035F5-434E-42DD-5237-3A3917B1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45" y="894367"/>
            <a:ext cx="4769323" cy="56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819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651</Words>
  <Application>Microsoft Office PowerPoint</Application>
  <PresentationFormat>Widescreen</PresentationFormat>
  <Paragraphs>157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Tenorite</vt:lpstr>
      <vt:lpstr>Monoline</vt:lpstr>
      <vt:lpstr>Stock Forecaster</vt:lpstr>
      <vt:lpstr>Introduction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2023-07-24T01:11:48Z</dcterms:created>
  <dcterms:modified xsi:type="dcterms:W3CDTF">2024-12-05T00:41:58Z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